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9" r:id="rId3"/>
    <p:sldId id="264" r:id="rId4"/>
    <p:sldId id="265" r:id="rId5"/>
    <p:sldId id="259" r:id="rId6"/>
    <p:sldId id="280" r:id="rId7"/>
    <p:sldId id="263" r:id="rId8"/>
    <p:sldId id="268" r:id="rId9"/>
    <p:sldId id="260" r:id="rId10"/>
    <p:sldId id="279" r:id="rId11"/>
    <p:sldId id="266" r:id="rId12"/>
    <p:sldId id="271" r:id="rId13"/>
    <p:sldId id="277" r:id="rId14"/>
    <p:sldId id="258" r:id="rId15"/>
    <p:sldId id="273" r:id="rId16"/>
    <p:sldId id="274" r:id="rId17"/>
    <p:sldId id="275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rader, Dennis@DG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MF42FILE001\Audits\Financial%20Hardship\FH%20Workload%20Report\FH%20Performance%20Metrics%2012-7-11%20rick%20edits_re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4269028871391"/>
          <c:y val="9.4245927592384288E-2"/>
          <c:w val="0.51458346456692916"/>
          <c:h val="0.81679915010623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dLbls>
            <c:dLbl>
              <c:idx val="0"/>
              <c:layout>
                <c:manualLayout>
                  <c:x val="2.6941207349081366E-2"/>
                  <c:y val="3.5748265841769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$30.9 Billion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108805774278214"/>
                  <c:y val="8.57044431946006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$1.0</a:t>
                    </a:r>
                    <a:r>
                      <a:rPr lang="en-US" baseline="0" dirty="0" smtClean="0"/>
                      <a:t> Billion</a:t>
                    </a:r>
                    <a:endParaRPr lang="en-US" dirty="0"/>
                  </a:p>
                </c:rich>
              </c:tx>
              <c:numFmt formatCode="0.00" sourceLinked="0"/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Districts</c:v>
                </c:pt>
                <c:pt idx="1">
                  <c:v>COEs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4"/>
      </c:pieChart>
    </c:plotArea>
    <c:legend>
      <c:legendPos val="r"/>
      <c:layout>
        <c:manualLayout>
          <c:xMode val="edge"/>
          <c:yMode val="edge"/>
          <c:x val="0.84810406824146978"/>
          <c:y val="0.41144286651668543"/>
          <c:w val="0.14189593175853019"/>
          <c:h val="0.141399981252343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4269028871391"/>
          <c:y val="9.4245927592384288E-2"/>
          <c:w val="0.51458346456692916"/>
          <c:h val="0.81679915010623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dLbls>
            <c:dLbl>
              <c:idx val="0"/>
              <c:layout>
                <c:manualLayout>
                  <c:x val="6.3607874015748037E-2"/>
                  <c:y val="-3.098893888263967E-2"/>
                </c:manualLayout>
              </c:layout>
              <c:tx>
                <c:rich>
                  <a:bodyPr/>
                  <a:lstStyle/>
                  <a:p>
                    <a:r>
                      <a:rPr lang="en-US" sz="1700" dirty="0" smtClean="0"/>
                      <a:t>$606.6</a:t>
                    </a:r>
                    <a:r>
                      <a:rPr lang="en-US" sz="1700" baseline="0" dirty="0" smtClean="0"/>
                      <a:t> Million</a:t>
                    </a:r>
                  </a:p>
                  <a:p>
                    <a:r>
                      <a:rPr lang="en-US" sz="1700" baseline="0" dirty="0" smtClean="0"/>
                      <a:t>97 Projects</a:t>
                    </a:r>
                    <a:endParaRPr lang="en-US" sz="17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700918635170603E-2"/>
                  <c:y val="0.1030793025871766"/>
                </c:manualLayout>
              </c:layout>
              <c:tx>
                <c:rich>
                  <a:bodyPr/>
                  <a:lstStyle/>
                  <a:p>
                    <a:r>
                      <a:rPr lang="en-US" sz="1700" dirty="0" smtClean="0"/>
                      <a:t>$31.0 million</a:t>
                    </a:r>
                  </a:p>
                  <a:p>
                    <a:r>
                      <a:rPr lang="en-US" sz="1700" dirty="0" smtClean="0"/>
                      <a:t>22 Projects</a:t>
                    </a:r>
                    <a:endParaRPr lang="en-US" sz="17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Districts</c:v>
                </c:pt>
                <c:pt idx="1">
                  <c:v>COEs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606.6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Average Review Time for Financial Hardship Packages (in days)</a:t>
            </a:r>
          </a:p>
        </c:rich>
      </c:tx>
      <c:layout>
        <c:manualLayout>
          <c:xMode val="edge"/>
          <c:yMode val="edge"/>
          <c:x val="0.14619905538457439"/>
          <c:y val="3.74332040418837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83373273992925"/>
          <c:y val="0.21301247771836007"/>
          <c:w val="0.83269648400548912"/>
          <c:h val="0.51336898395721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Data!$A$5:$A$14</c:f>
              <c:strCache>
                <c:ptCount val="10"/>
                <c:pt idx="0">
                  <c:v>2009</c:v>
                </c:pt>
                <c:pt idx="1">
                  <c:v>2009***</c:v>
                </c:pt>
                <c:pt idx="3">
                  <c:v>2010</c:v>
                </c:pt>
                <c:pt idx="4">
                  <c:v>2010***</c:v>
                </c:pt>
                <c:pt idx="6">
                  <c:v>2011</c:v>
                </c:pt>
                <c:pt idx="7">
                  <c:v>2011***</c:v>
                </c:pt>
                <c:pt idx="8">
                  <c:v>2011**</c:v>
                </c:pt>
                <c:pt idx="9">
                  <c:v>2011*</c:v>
                </c:pt>
              </c:strCache>
            </c:strRef>
          </c:cat>
          <c:val>
            <c:numRef>
              <c:f>Data!$B$5:$B$14</c:f>
              <c:numCache>
                <c:formatCode>General</c:formatCode>
                <c:ptCount val="10"/>
                <c:pt idx="0">
                  <c:v>263</c:v>
                </c:pt>
                <c:pt idx="1">
                  <c:v>253</c:v>
                </c:pt>
                <c:pt idx="3">
                  <c:v>291</c:v>
                </c:pt>
                <c:pt idx="4">
                  <c:v>237</c:v>
                </c:pt>
                <c:pt idx="6">
                  <c:v>98</c:v>
                </c:pt>
                <c:pt idx="7">
                  <c:v>78</c:v>
                </c:pt>
                <c:pt idx="8">
                  <c:v>19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0092160"/>
        <c:axId val="80098048"/>
      </c:barChart>
      <c:catAx>
        <c:axId val="800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098048"/>
        <c:crosses val="autoZero"/>
        <c:auto val="1"/>
        <c:lblAlgn val="ctr"/>
        <c:lblOffset val="80"/>
        <c:tickLblSkip val="1"/>
        <c:tickMarkSkip val="1"/>
        <c:noMultiLvlLbl val="0"/>
      </c:catAx>
      <c:valAx>
        <c:axId val="80098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09216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</cdr:x>
      <cdr:y>0.81395</cdr:y>
    </cdr:from>
    <cdr:to>
      <cdr:x>0.89107</cdr:x>
      <cdr:y>1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7280" y="3907448"/>
          <a:ext cx="5692673" cy="893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B0F0"/>
              </a:solidFill>
              <a:latin typeface="Arial"/>
              <a:cs typeface="Arial"/>
            </a:rPr>
            <a:t>Total FH </a:t>
          </a:r>
          <a:r>
            <a:rPr lang="en-US" sz="800" b="0" i="0" u="none" strike="noStrike" baseline="0" dirty="0" smtClean="0">
              <a:solidFill>
                <a:srgbClr val="00B0F0"/>
              </a:solidFill>
              <a:latin typeface="Arial"/>
              <a:cs typeface="Arial"/>
            </a:rPr>
            <a:t>Reviews</a:t>
          </a:r>
        </a:p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*** </a:t>
          </a:r>
          <a:r>
            <a:rPr lang="en-US" sz="800" b="0" i="0" u="none" strike="noStrike" baseline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COE FH Review Times Only</a:t>
          </a:r>
        </a:p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rPr>
            <a:t>** FH Re-Reviews Only</a:t>
          </a:r>
        </a:p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rPr>
            <a:t>* COE FH Re-Reviews Only</a:t>
          </a:r>
        </a:p>
        <a:p xmlns:a="http://schemas.openxmlformats.org/drawingml/2006/main">
          <a:pPr algn="l" rtl="0">
            <a:defRPr sz="1000"/>
          </a:pPr>
          <a:endParaRPr lang="en-US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en-US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0.041</cdr:x>
      <cdr:y>0.83016</cdr:y>
    </cdr:from>
    <cdr:to>
      <cdr:x>0.078</cdr:x>
      <cdr:y>0.85873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" y="3985260"/>
          <a:ext cx="281940" cy="137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</cdr:x>
      <cdr:y>0.80635</cdr:y>
    </cdr:from>
    <cdr:to>
      <cdr:x>0.135</cdr:x>
      <cdr:y>0.83492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20" y="3870960"/>
          <a:ext cx="335280" cy="13716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0.09067</cdr:x>
      <cdr:y>0.86772</cdr:y>
    </cdr:from>
    <cdr:to>
      <cdr:x>0.13467</cdr:x>
      <cdr:y>0.8963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0880" y="4165600"/>
          <a:ext cx="335280" cy="13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0.09133</cdr:x>
      <cdr:y>0.83704</cdr:y>
    </cdr:from>
    <cdr:to>
      <cdr:x>0.13533</cdr:x>
      <cdr:y>0.86561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5960" y="4018280"/>
          <a:ext cx="335280" cy="13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0.09133</cdr:x>
      <cdr:y>0.89894</cdr:y>
    </cdr:from>
    <cdr:to>
      <cdr:x>0.13533</cdr:x>
      <cdr:y>0.92751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95960" y="4315460"/>
          <a:ext cx="335280" cy="13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73F567-D782-492B-BEFA-C389BD79F8D5}" type="datetimeFigureOut">
              <a:rPr lang="en-US" smtClean="0"/>
              <a:t>9/25/2012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F482C1-3E96-4C34-BC76-20ECDA2316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4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applicable,</a:t>
            </a:r>
            <a:r>
              <a:rPr lang="en-US" baseline="0" dirty="0" smtClean="0"/>
              <a:t> mention Bond Sale September 25- 1.6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82C1-3E96-4C34-BC76-20ECDA2316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152528"/>
            <a:ext cx="3950516" cy="55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9/25/2012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gamino@dgs.ca.gov" TargetMode="External"/><Relationship Id="rId2" Type="http://schemas.openxmlformats.org/officeDocument/2006/relationships/hyperlink" Target="mailto:steve.inman@dgs.c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udrey.simsdavis@dgs.ca.gov" TargetMode="External"/><Relationship Id="rId5" Type="http://schemas.openxmlformats.org/officeDocument/2006/relationships/hyperlink" Target="mailto:jacqueline.shepherd@dgs.ca.gov" TargetMode="External"/><Relationship Id="rId4" Type="http://schemas.openxmlformats.org/officeDocument/2006/relationships/hyperlink" Target="mailto:john.leininger@dgs.ca.g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543800" cy="22129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School Facility Program Update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646176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County School Facilities Consortium</a:t>
            </a:r>
          </a:p>
          <a:p>
            <a:r>
              <a:rPr lang="en-US" dirty="0" smtClean="0"/>
              <a:t>September 25, 2012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817983"/>
            <a:ext cx="6172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Presenters: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Lisa Silverman, Executive Officer</a:t>
            </a:r>
          </a:p>
          <a:p>
            <a:pPr marL="411480" lvl="1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Rick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Asbell,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Chief of Fiscal Services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3352800"/>
            <a:ext cx="7467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</a:rPr>
              <a:t>“To enrich the lives of California’s school children as stewards of the taxpayers’ commitment to education.”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Hardship Review Statistics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10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56456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9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Hardship Re-Review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/>
              <a:t>Any SFP project on an unfunded list for more than 180 days must have a review conducted of a COE’s financial records to determine if additional COE funds are available as contribution to their project.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For the September 2012 Bond Sale, the OPSC will send letters to COEs who  submitted a Certification Letter to participate in Priority in Funding</a:t>
            </a:r>
          </a:p>
          <a:p>
            <a:pPr lvl="1"/>
            <a:r>
              <a:rPr lang="en-US" dirty="0" smtClean="0"/>
              <a:t>Letter will ask for Financial Information based on the </a:t>
            </a:r>
            <a:r>
              <a:rPr lang="en-US" b="1" i="1" u="sng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/>
              <a:t>  funds will be made available from the Bond Sale to the School Facility Program </a:t>
            </a:r>
          </a:p>
          <a:p>
            <a:r>
              <a:rPr lang="en-US" dirty="0" smtClean="0"/>
              <a:t>FH Re-Review must be completed prior to a project receiving an apportionment.</a:t>
            </a:r>
          </a:p>
          <a:p>
            <a:r>
              <a:rPr lang="en-US" dirty="0" smtClean="0"/>
              <a:t>FH Re-Review is only a review for additional funds.  </a:t>
            </a:r>
          </a:p>
          <a:p>
            <a:r>
              <a:rPr lang="en-US" dirty="0" smtClean="0"/>
              <a:t>The COE does not have to re-establish their FH status.</a:t>
            </a:r>
          </a:p>
          <a:p>
            <a:r>
              <a:rPr lang="en-US" dirty="0" smtClean="0"/>
              <a:t>The OPSC will contact the COE for all documents required in an Unfunded FH Re-Review.</a:t>
            </a:r>
          </a:p>
          <a:p>
            <a:r>
              <a:rPr lang="en-US" dirty="0" smtClean="0"/>
              <a:t>After a Re-Review is complete and the COE concurs with the finding they will be eligible to receive an apportionment.  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11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3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Hardship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Webinars to assist FH Districts and COEs</a:t>
            </a:r>
          </a:p>
          <a:p>
            <a:r>
              <a:rPr lang="en-US" dirty="0" smtClean="0"/>
              <a:t>May 2011</a:t>
            </a:r>
          </a:p>
          <a:p>
            <a:pPr lvl="1"/>
            <a:r>
              <a:rPr lang="en-US" dirty="0" smtClean="0"/>
              <a:t>Overview of the FH review process</a:t>
            </a:r>
          </a:p>
          <a:p>
            <a:pPr lvl="1"/>
            <a:r>
              <a:rPr lang="en-US" dirty="0" smtClean="0"/>
              <a:t>Walk through of the Phase 1 and Phase 2 review process</a:t>
            </a:r>
          </a:p>
          <a:p>
            <a:pPr lvl="1"/>
            <a:r>
              <a:rPr lang="en-US" dirty="0" smtClean="0"/>
              <a:t>Discussed key documents needed:  FH project worksheet, FH Fund Worksheets, and a worksheet breaking out RDA funds received by individual area</a:t>
            </a:r>
          </a:p>
          <a:p>
            <a:r>
              <a:rPr lang="en-US" dirty="0" smtClean="0"/>
              <a:t>October 2011  </a:t>
            </a:r>
          </a:p>
          <a:p>
            <a:pPr lvl="1"/>
            <a:r>
              <a:rPr lang="en-US" dirty="0" smtClean="0"/>
              <a:t>Background on FH Re-Reviews and Priority in Funding Rounds</a:t>
            </a:r>
          </a:p>
          <a:p>
            <a:pPr lvl="1"/>
            <a:r>
              <a:rPr lang="en-US" dirty="0" smtClean="0"/>
              <a:t>Documents needed</a:t>
            </a:r>
          </a:p>
          <a:p>
            <a:pPr lvl="1"/>
            <a:r>
              <a:rPr lang="en-US" dirty="0" smtClean="0"/>
              <a:t>Review of Available Funds</a:t>
            </a:r>
          </a:p>
          <a:p>
            <a:pPr lvl="1"/>
            <a:r>
              <a:rPr lang="en-US" dirty="0" smtClean="0"/>
              <a:t>FH Re-Review Findings Letter </a:t>
            </a:r>
          </a:p>
          <a:p>
            <a:r>
              <a:rPr lang="en-US" dirty="0" smtClean="0"/>
              <a:t>Both webinars are available on the OPSC website.   </a:t>
            </a:r>
          </a:p>
          <a:p>
            <a:pPr lvl="1"/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9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Hardship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For Assistance contact: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Steve Inman, Supervisor </a:t>
            </a:r>
          </a:p>
          <a:p>
            <a:r>
              <a:rPr lang="en-US" dirty="0" smtClean="0"/>
              <a:t>916-375-4576 or </a:t>
            </a:r>
            <a:r>
              <a:rPr lang="en-US" dirty="0" smtClean="0">
                <a:hlinkClick r:id="rId2"/>
              </a:rPr>
              <a:t>steve.inman@dgs.ca.gov</a:t>
            </a: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Maria Gamino</a:t>
            </a:r>
          </a:p>
          <a:p>
            <a:r>
              <a:rPr lang="en-US" dirty="0" smtClean="0"/>
              <a:t>916-375-2031 or </a:t>
            </a:r>
            <a:r>
              <a:rPr lang="en-US" dirty="0" smtClean="0">
                <a:hlinkClick r:id="rId3"/>
              </a:rPr>
              <a:t>maria.gamino@dgs.ca.gov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John Leininger</a:t>
            </a:r>
          </a:p>
          <a:p>
            <a:r>
              <a:rPr lang="en-US" dirty="0" smtClean="0"/>
              <a:t>916-375-4610 or </a:t>
            </a:r>
            <a:r>
              <a:rPr lang="en-US" dirty="0" smtClean="0">
                <a:hlinkClick r:id="rId4"/>
              </a:rPr>
              <a:t>john.leininger@dgs.ca.gov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Jacqueline Shepherd</a:t>
            </a:r>
          </a:p>
          <a:p>
            <a:r>
              <a:rPr lang="en-US" dirty="0" smtClean="0"/>
              <a:t>916-376-5119 or </a:t>
            </a:r>
            <a:r>
              <a:rPr lang="en-US" dirty="0" smtClean="0">
                <a:hlinkClick r:id="rId5"/>
              </a:rPr>
              <a:t>jacqueline.shepherd@dgs.ca.gov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Audrey Sims-Davis</a:t>
            </a:r>
          </a:p>
          <a:p>
            <a:r>
              <a:rPr lang="en-US" dirty="0" smtClean="0"/>
              <a:t>916-376-3989 or </a:t>
            </a:r>
            <a:r>
              <a:rPr lang="en-US" dirty="0" smtClean="0">
                <a:hlinkClick r:id="rId6"/>
              </a:rPr>
              <a:t>audrey.simsdavis@dgs.ca.gov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59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13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6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Subcommittee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3352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Last meeting on August 27, 2012 to discuss:</a:t>
            </a:r>
          </a:p>
          <a:p>
            <a:r>
              <a:rPr lang="en-US" dirty="0" smtClean="0"/>
              <a:t>Status Update from the Audit Work Group (AWG)</a:t>
            </a:r>
          </a:p>
          <a:p>
            <a:pPr lvl="1"/>
            <a:r>
              <a:rPr lang="en-US" dirty="0" smtClean="0"/>
              <a:t>Review proposed process for SFP Review and Audits</a:t>
            </a:r>
          </a:p>
          <a:p>
            <a:pPr lvl="2"/>
            <a:r>
              <a:rPr lang="en-US" dirty="0" smtClean="0"/>
              <a:t>Shorten Time to Closeout a Project</a:t>
            </a:r>
          </a:p>
          <a:p>
            <a:pPr lvl="2"/>
            <a:r>
              <a:rPr lang="en-US" dirty="0" smtClean="0"/>
              <a:t>Certifications are Verified sooner</a:t>
            </a:r>
          </a:p>
          <a:p>
            <a:pPr lvl="2"/>
            <a:r>
              <a:rPr lang="en-US" dirty="0" smtClean="0"/>
              <a:t>Ensure Increased Accountability </a:t>
            </a:r>
          </a:p>
          <a:p>
            <a:pPr lvl="1"/>
            <a:r>
              <a:rPr lang="en-US" dirty="0" smtClean="0"/>
              <a:t>Seek Input and Direction from the Audit Subcommittee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14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4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305800" cy="5334000"/>
          </a:xfrm>
        </p:spPr>
        <p:txBody>
          <a:bodyPr>
            <a:normAutofit/>
          </a:bodyPr>
          <a:lstStyle/>
          <a:p>
            <a:pPr indent="-342900"/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Shorten the Lifecycle of a Project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—(Application submittal to Closeout)</a:t>
            </a:r>
          </a:p>
          <a:p>
            <a:pPr marL="1143000" lvl="1" indent="-342900"/>
            <a:r>
              <a:rPr lang="en-US" sz="1700" dirty="0" smtClean="0">
                <a:latin typeface="Calibri" pitchFamily="34" charset="0"/>
                <a:cs typeface="Calibri" pitchFamily="34" charset="0"/>
              </a:rPr>
              <a:t>Propose Regulation change to commence Final Review of a project from 2 years to 1 year</a:t>
            </a:r>
          </a:p>
          <a:p>
            <a:pPr marL="1143000" lvl="1" indent="-342900"/>
            <a:r>
              <a:rPr lang="en-US" sz="1700" dirty="0" smtClean="0">
                <a:latin typeface="Calibri" pitchFamily="34" charset="0"/>
                <a:cs typeface="Calibri" pitchFamily="34" charset="0"/>
              </a:rPr>
              <a:t>Explore a new “Trigger” for the Completion of a Project</a:t>
            </a:r>
          </a:p>
          <a:p>
            <a:pPr marL="1143000" lvl="1" indent="-342900"/>
            <a:endParaRPr lang="en-US" sz="1700" dirty="0" smtClean="0">
              <a:latin typeface="Calibri" pitchFamily="34" charset="0"/>
              <a:cs typeface="Calibri" pitchFamily="34" charset="0"/>
            </a:endParaRPr>
          </a:p>
          <a:p>
            <a:pPr indent="-342900"/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Verify Certifications Earlier in the Lifecycle of a Project</a:t>
            </a:r>
          </a:p>
          <a:p>
            <a:pPr marL="1143000" lvl="1" indent="-342900"/>
            <a:r>
              <a:rPr lang="en-US" sz="1700" dirty="0" smtClean="0">
                <a:latin typeface="Calibri" pitchFamily="34" charset="0"/>
                <a:cs typeface="Calibri" pitchFamily="34" charset="0"/>
              </a:rPr>
              <a:t>Consolidated Incremental Compliance Check at 18 months</a:t>
            </a:r>
          </a:p>
          <a:p>
            <a:pPr marL="1485900" lvl="2" indent="-285750"/>
            <a:r>
              <a:rPr lang="en-US" sz="1700" dirty="0" smtClean="0">
                <a:latin typeface="Calibri" pitchFamily="34" charset="0"/>
                <a:cs typeface="Calibri" pitchFamily="34" charset="0"/>
              </a:rPr>
              <a:t>Verify Certain </a:t>
            </a:r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Application </a:t>
            </a:r>
            <a:r>
              <a:rPr lang="en-US" sz="1700" i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Funding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Certifications (SAB Form 50-04)</a:t>
            </a:r>
          </a:p>
          <a:p>
            <a:pPr marL="1485900" lvl="2" indent="-285750"/>
            <a:r>
              <a:rPr lang="en-US" sz="1700" dirty="0" smtClean="0">
                <a:latin typeface="Calibri" pitchFamily="34" charset="0"/>
                <a:cs typeface="Calibri" pitchFamily="34" charset="0"/>
              </a:rPr>
              <a:t>Verify Certain </a:t>
            </a:r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Fund Release Authorization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 Certifications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(SAB Form 50-05) </a:t>
            </a:r>
          </a:p>
          <a:p>
            <a:pPr marL="1485900" lvl="2" indent="-285750"/>
            <a:r>
              <a:rPr lang="en-US" sz="1700" dirty="0" smtClean="0">
                <a:latin typeface="Calibri" pitchFamily="34" charset="0"/>
                <a:cs typeface="Calibri" pitchFamily="34" charset="0"/>
              </a:rPr>
              <a:t>Substantial Progress Check</a:t>
            </a:r>
          </a:p>
          <a:p>
            <a:pPr indent="-342900"/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Ensure </a:t>
            </a:r>
            <a:r>
              <a:rPr lang="en-US" sz="1700" i="1" dirty="0">
                <a:latin typeface="Calibri" pitchFamily="34" charset="0"/>
                <a:cs typeface="Calibri" pitchFamily="34" charset="0"/>
              </a:rPr>
              <a:t>Increased Accountability</a:t>
            </a:r>
          </a:p>
          <a:p>
            <a:pPr marL="1143000" lvl="1" indent="-342900"/>
            <a:r>
              <a:rPr lang="en-US" sz="1700" dirty="0">
                <a:latin typeface="Calibri" pitchFamily="34" charset="0"/>
                <a:cs typeface="Calibri" pitchFamily="34" charset="0"/>
              </a:rPr>
              <a:t>Use of External Entity to Perform Audits</a:t>
            </a:r>
          </a:p>
          <a:p>
            <a:pPr marL="1485900" lvl="2" indent="-285750"/>
            <a:r>
              <a:rPr lang="en-US" sz="1700" dirty="0">
                <a:latin typeface="Calibri" pitchFamily="34" charset="0"/>
                <a:cs typeface="Calibri" pitchFamily="34" charset="0"/>
              </a:rPr>
              <a:t>Yearly 50-06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Reports would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be verified for internal controls and sampling of expenditures on 50-06</a:t>
            </a:r>
          </a:p>
          <a:p>
            <a:pPr marL="1485900" lvl="2" indent="-285750"/>
            <a:r>
              <a:rPr lang="en-US" sz="1700" dirty="0">
                <a:latin typeface="Calibri" pitchFamily="34" charset="0"/>
                <a:cs typeface="Calibri" pitchFamily="34" charset="0"/>
              </a:rPr>
              <a:t>Additional Audit Scope to be determined by Education Audit Appeals Panel Audit Guide/Regulations</a:t>
            </a:r>
          </a:p>
          <a:p>
            <a:pPr marL="1200150" lvl="2" indent="0">
              <a:buNone/>
            </a:pP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4000" dirty="0" smtClean="0"/>
              <a:t>Review of Proposed Process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15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Review of Proposed Process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16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871540"/>
              </p:ext>
            </p:extLst>
          </p:nvPr>
        </p:nvGraphicFramePr>
        <p:xfrm>
          <a:off x="174003" y="1346101"/>
          <a:ext cx="8207997" cy="497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Visio" r:id="rId3" imgW="12603593" imgH="7178472" progId="Visio.Drawing.11">
                  <p:embed/>
                </p:oleObj>
              </mc:Choice>
              <mc:Fallback>
                <p:oleObj name="Visio" r:id="rId3" imgW="12603593" imgH="71784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003" y="1346101"/>
                        <a:ext cx="8207997" cy="497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4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Audit Subcommittee referred the following issues back to the AWG for further discussion: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indent="-34290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12 months vs. 18 months for Incremental Compliance Check</a:t>
            </a:r>
          </a:p>
          <a:p>
            <a:pPr indent="-34290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Identify “Important” 50-04 and  50-05 Certifications that would be verified by OPSC</a:t>
            </a:r>
          </a:p>
          <a:p>
            <a:pPr indent="-34290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“Trigger” for the Completion of a Project</a:t>
            </a:r>
          </a:p>
          <a:p>
            <a:pPr indent="-34290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External Audits</a:t>
            </a:r>
          </a:p>
          <a:p>
            <a:pPr lvl="1" indent="-3429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Evaluate the Use of Proposition 39 Audits</a:t>
            </a:r>
          </a:p>
          <a:p>
            <a:pPr marL="1200150" lvl="2" indent="0">
              <a:buNone/>
            </a:pP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17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620000" cy="868362"/>
          </a:xfrm>
        </p:spPr>
        <p:txBody>
          <a:bodyPr/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18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4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0992"/>
            <a:ext cx="7543800" cy="31120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600" dirty="0"/>
              <a:t>COE Apportionments &amp; Funding</a:t>
            </a:r>
          </a:p>
          <a:p>
            <a:r>
              <a:rPr lang="en-US" sz="2600" dirty="0"/>
              <a:t>Priority Funding Round</a:t>
            </a:r>
          </a:p>
          <a:p>
            <a:r>
              <a:rPr lang="en-US" sz="2600" dirty="0"/>
              <a:t>Financial Hardship Review (Process Improvements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Financial Hardship Re-Reviews</a:t>
            </a:r>
            <a:endParaRPr lang="en-US" sz="2600" dirty="0"/>
          </a:p>
          <a:p>
            <a:r>
              <a:rPr lang="en-US" sz="2600" dirty="0"/>
              <a:t>Audit </a:t>
            </a:r>
            <a:r>
              <a:rPr lang="en-US" sz="2600" dirty="0" smtClean="0"/>
              <a:t>Subcommittee </a:t>
            </a:r>
            <a:endParaRPr lang="en-US" sz="2600" dirty="0"/>
          </a:p>
          <a:p>
            <a:pPr marL="114300" indent="0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2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 Apportionments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86301"/>
              </p:ext>
            </p:extLst>
          </p:nvPr>
        </p:nvGraphicFramePr>
        <p:xfrm>
          <a:off x="762000" y="21336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dirty="0"/>
              <a:t>Total Amount Apportioned For the School Facility </a:t>
            </a:r>
            <a:r>
              <a:rPr lang="en-US" dirty="0" smtClean="0"/>
              <a:t>Program: </a:t>
            </a:r>
            <a:r>
              <a:rPr lang="en-US" dirty="0"/>
              <a:t>$31.9 </a:t>
            </a:r>
            <a:r>
              <a:rPr lang="en-US" dirty="0" smtClean="0"/>
              <a:t>Billion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3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dirty="0" smtClean="0"/>
              <a:t>COE Funding by Region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82" y="838200"/>
            <a:ext cx="4813443" cy="5530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8995" y="1871052"/>
            <a:ext cx="1850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$55.6 million*</a:t>
            </a:r>
          </a:p>
          <a:p>
            <a:r>
              <a:rPr lang="en-US" sz="1400" dirty="0" smtClean="0"/>
              <a:t>78 CRs built</a:t>
            </a:r>
          </a:p>
          <a:p>
            <a:r>
              <a:rPr lang="en-US" sz="1400" dirty="0" smtClean="0"/>
              <a:t>26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7525" y="914400"/>
            <a:ext cx="175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$26.0 million*</a:t>
            </a:r>
          </a:p>
          <a:p>
            <a:r>
              <a:rPr lang="en-US" sz="1400" dirty="0" smtClean="0"/>
              <a:t>60 CRs built</a:t>
            </a:r>
          </a:p>
          <a:p>
            <a:r>
              <a:rPr lang="en-US" sz="1400" dirty="0" smtClean="0"/>
              <a:t>11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2844" y="2827704"/>
            <a:ext cx="1911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$124.8 million*</a:t>
            </a:r>
          </a:p>
          <a:p>
            <a:r>
              <a:rPr lang="en-US" sz="1400" dirty="0" smtClean="0"/>
              <a:t>174 CRs built</a:t>
            </a:r>
          </a:p>
          <a:p>
            <a:r>
              <a:rPr lang="en-US" sz="1400" dirty="0" smtClean="0"/>
              <a:t>31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309" y="1871052"/>
            <a:ext cx="1810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$49.6 million*</a:t>
            </a:r>
          </a:p>
          <a:p>
            <a:r>
              <a:rPr lang="en-US" sz="1400" dirty="0" smtClean="0"/>
              <a:t>72 CRs built</a:t>
            </a:r>
          </a:p>
          <a:p>
            <a:r>
              <a:rPr lang="en-US" sz="1400" dirty="0"/>
              <a:t>3</a:t>
            </a:r>
            <a:r>
              <a:rPr lang="en-US" sz="1400" dirty="0" smtClean="0"/>
              <a:t>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" y="2827704"/>
            <a:ext cx="186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$30.0 million*</a:t>
            </a:r>
          </a:p>
          <a:p>
            <a:r>
              <a:rPr lang="en-US" sz="1400" dirty="0" smtClean="0"/>
              <a:t>97 CRs built</a:t>
            </a:r>
          </a:p>
          <a:p>
            <a:r>
              <a:rPr lang="en-US" sz="1400" dirty="0" smtClean="0"/>
              <a:t>66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1100" y="3784356"/>
            <a:ext cx="1977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$54.8 million*</a:t>
            </a:r>
          </a:p>
          <a:p>
            <a:r>
              <a:rPr lang="en-US" sz="1400" dirty="0" smtClean="0"/>
              <a:t>108 CRs built</a:t>
            </a:r>
          </a:p>
          <a:p>
            <a:r>
              <a:rPr lang="en-US" sz="1400" dirty="0" smtClean="0"/>
              <a:t>36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1582" y="4741008"/>
            <a:ext cx="1857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$50.7 million*</a:t>
            </a:r>
          </a:p>
          <a:p>
            <a:r>
              <a:rPr lang="en-US" sz="1400" dirty="0" smtClean="0"/>
              <a:t>111 CRs built</a:t>
            </a:r>
          </a:p>
          <a:p>
            <a:r>
              <a:rPr lang="en-US" sz="1400" dirty="0" smtClean="0"/>
              <a:t>33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8900" y="5682269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$127.0 million*</a:t>
            </a:r>
          </a:p>
          <a:p>
            <a:r>
              <a:rPr lang="en-US" sz="1400" dirty="0" smtClean="0"/>
              <a:t>247 CRs built</a:t>
            </a:r>
          </a:p>
          <a:p>
            <a:r>
              <a:rPr lang="en-US" sz="1400" dirty="0" smtClean="0"/>
              <a:t>120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399" y="5697658"/>
            <a:ext cx="1971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$98.0 million*</a:t>
            </a:r>
          </a:p>
          <a:p>
            <a:r>
              <a:rPr lang="en-US" sz="1400" dirty="0" smtClean="0"/>
              <a:t>257 CRs built</a:t>
            </a:r>
          </a:p>
          <a:p>
            <a:r>
              <a:rPr lang="en-US" sz="1400" dirty="0" smtClean="0"/>
              <a:t>10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14133" y="3784356"/>
            <a:ext cx="1967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$121.4 million*</a:t>
            </a:r>
          </a:p>
          <a:p>
            <a:r>
              <a:rPr lang="en-US" sz="1400" dirty="0" smtClean="0"/>
              <a:t>263 CRs built</a:t>
            </a:r>
          </a:p>
          <a:p>
            <a:r>
              <a:rPr lang="en-US" sz="1400" dirty="0" smtClean="0"/>
              <a:t>69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4741008"/>
            <a:ext cx="2019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$238.8 million*</a:t>
            </a:r>
          </a:p>
          <a:p>
            <a:r>
              <a:rPr lang="en-US" sz="1400" dirty="0" smtClean="0"/>
              <a:t>556 CRs built</a:t>
            </a:r>
          </a:p>
          <a:p>
            <a:r>
              <a:rPr lang="en-US" sz="1400" dirty="0" smtClean="0"/>
              <a:t>11 </a:t>
            </a:r>
            <a:r>
              <a:rPr lang="en-US" sz="1400" dirty="0" err="1" smtClean="0"/>
              <a:t>CRs</a:t>
            </a:r>
            <a:r>
              <a:rPr lang="en-US" sz="1400" dirty="0" smtClean="0"/>
              <a:t> modernized**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0435" y="1981200"/>
            <a:ext cx="838200" cy="15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01635" y="1066800"/>
            <a:ext cx="675915" cy="4939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55641" y="2035077"/>
            <a:ext cx="675915" cy="4939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39592" y="2980103"/>
            <a:ext cx="1138766" cy="17076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1556" y="3784356"/>
            <a:ext cx="1582578" cy="1426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59035" y="4861595"/>
            <a:ext cx="10999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53485" y="5827123"/>
            <a:ext cx="675915" cy="1937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92077" y="2980103"/>
            <a:ext cx="1176158" cy="296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25477" y="3927008"/>
            <a:ext cx="871358" cy="1115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2035" y="4861595"/>
            <a:ext cx="9475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873356" y="5387339"/>
            <a:ext cx="771279" cy="4397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4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0735" y="5607231"/>
            <a:ext cx="1828800" cy="10156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Totals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Funding	$976.7 m</a:t>
            </a:r>
          </a:p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CRs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built	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  2,023</a:t>
            </a:r>
          </a:p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CRs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modernized    416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9013" y="838200"/>
            <a:ext cx="226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153510" y="1545439"/>
            <a:ext cx="2390415" cy="1384995"/>
            <a:chOff x="5915385" y="838200"/>
            <a:chExt cx="2390415" cy="1384995"/>
          </a:xfrm>
        </p:grpSpPr>
        <p:sp>
          <p:nvSpPr>
            <p:cNvPr id="31" name="TextBox 30"/>
            <p:cNvSpPr txBox="1"/>
            <p:nvPr/>
          </p:nvSpPr>
          <p:spPr>
            <a:xfrm>
              <a:off x="6109013" y="838200"/>
              <a:ext cx="21967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The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classrooms (</a:t>
              </a:r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</a:rPr>
                <a:t>CRs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) modernized represent the </a:t>
              </a:r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funding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used </a:t>
              </a:r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for the facilities, which may not be on the classrooms but on other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facility updates.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15385" y="847725"/>
              <a:ext cx="530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**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356663" y="782419"/>
            <a:ext cx="219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Dollar figures represent all program totals.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63035" y="791944"/>
            <a:ext cx="53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Funding: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State Allocation Board (SAB) approved regulations at the May 25, 2011 SAB Meeting to expedite funding for projects that are ready to begin construction.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certification filing periods per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January and July</a:t>
            </a:r>
          </a:p>
          <a:p>
            <a:r>
              <a:rPr lang="en-US" dirty="0"/>
              <a:t>Each period has a 30-day certification submittal window</a:t>
            </a:r>
          </a:p>
          <a:p>
            <a:r>
              <a:rPr lang="en-US" dirty="0" smtClean="0"/>
              <a:t>Projects </a:t>
            </a:r>
            <a:r>
              <a:rPr lang="en-US" dirty="0"/>
              <a:t>on the </a:t>
            </a:r>
            <a:r>
              <a:rPr lang="en-US" dirty="0" smtClean="0"/>
              <a:t>Unfunded approvals list can participate</a:t>
            </a:r>
          </a:p>
          <a:p>
            <a:r>
              <a:rPr lang="en-US" dirty="0" smtClean="0"/>
              <a:t>At the June 27, 2012 SAB Meeting, new regulatory </a:t>
            </a:r>
            <a:r>
              <a:rPr lang="en-US" dirty="0"/>
              <a:t>amendments to the </a:t>
            </a:r>
            <a:r>
              <a:rPr lang="en-US" dirty="0" smtClean="0"/>
              <a:t>Priority </a:t>
            </a:r>
            <a:r>
              <a:rPr lang="en-US" dirty="0"/>
              <a:t>Funding </a:t>
            </a:r>
            <a:r>
              <a:rPr lang="en-US" dirty="0" smtClean="0"/>
              <a:t>Process were approved</a:t>
            </a:r>
          </a:p>
          <a:p>
            <a:pPr lvl="1"/>
            <a:r>
              <a:rPr lang="en-US" dirty="0" smtClean="0"/>
              <a:t>Regulations are currently in the Public Comment Period  with an end date of October 22, 2012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5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0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2013 Priority Funding </a:t>
            </a:r>
            <a:r>
              <a:rPr lang="en-US" dirty="0" smtClean="0"/>
              <a:t>Round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en-US" sz="2200" dirty="0"/>
              <a:t>Once Office of Administrative Law approves regulations:</a:t>
            </a:r>
          </a:p>
          <a:p>
            <a:endParaRPr lang="en-US" dirty="0" smtClean="0"/>
          </a:p>
          <a:p>
            <a:r>
              <a:rPr lang="en-US" dirty="0" smtClean="0"/>
              <a:t>First Filing Period:</a:t>
            </a:r>
          </a:p>
          <a:p>
            <a:pPr lvl="1"/>
            <a:r>
              <a:rPr lang="en-US" dirty="0" smtClean="0"/>
              <a:t>Request Filing Period from 1/9/13 to 2/7/13</a:t>
            </a:r>
          </a:p>
          <a:p>
            <a:pPr lvl="1"/>
            <a:r>
              <a:rPr lang="en-US" dirty="0" smtClean="0"/>
              <a:t>Eligible for Apportionments </a:t>
            </a:r>
            <a:r>
              <a:rPr lang="en-US" dirty="0" smtClean="0"/>
              <a:t>until 6/30/13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Second Filing Period:</a:t>
            </a:r>
            <a:endParaRPr lang="en-US" dirty="0"/>
          </a:p>
          <a:p>
            <a:pPr lvl="1"/>
            <a:r>
              <a:rPr lang="en-US" dirty="0" smtClean="0"/>
              <a:t>Request Filing Period from 5/8/13 to 6/6/13</a:t>
            </a:r>
          </a:p>
          <a:p>
            <a:pPr lvl="1"/>
            <a:r>
              <a:rPr lang="en-US" dirty="0" smtClean="0"/>
              <a:t>Eligible for Apportionments from 7/1/13 to 12/31/13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6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1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Funding: 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Approximately $1 billion in remaining Bond Authority. In order to get these funds out into the community: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sz="2000" dirty="0" smtClean="0"/>
              <a:t>Sale of General Obligation Bonds by the State Treasurer’s Office</a:t>
            </a:r>
            <a:endParaRPr lang="en-US" sz="2000" dirty="0"/>
          </a:p>
          <a:p>
            <a:pPr lvl="2"/>
            <a:r>
              <a:rPr lang="en-US" dirty="0" smtClean="0"/>
              <a:t>Typically occurs in the Spring and in the Fall</a:t>
            </a:r>
          </a:p>
          <a:p>
            <a:pPr lvl="2"/>
            <a:r>
              <a:rPr lang="en-US" dirty="0" smtClean="0"/>
              <a:t>Cash </a:t>
            </a:r>
            <a:r>
              <a:rPr lang="en-US" dirty="0"/>
              <a:t>available for </a:t>
            </a:r>
            <a:r>
              <a:rPr lang="en-US" dirty="0" smtClean="0"/>
              <a:t>apportionment</a:t>
            </a:r>
          </a:p>
          <a:p>
            <a:pPr lvl="2"/>
            <a:r>
              <a:rPr lang="en-US" dirty="0" smtClean="0"/>
              <a:t>September 25, 2012 Bond Sale</a:t>
            </a:r>
          </a:p>
          <a:p>
            <a:pPr lvl="2"/>
            <a:endParaRPr lang="en-US" dirty="0" smtClean="0"/>
          </a:p>
          <a:p>
            <a:r>
              <a:rPr lang="en-US" sz="2000" dirty="0" smtClean="0"/>
              <a:t>Apportionment made by the State Allocation Board </a:t>
            </a:r>
          </a:p>
          <a:p>
            <a:pPr lvl="2"/>
            <a:r>
              <a:rPr lang="en-US" dirty="0" smtClean="0"/>
              <a:t>Valid </a:t>
            </a:r>
            <a:r>
              <a:rPr lang="en-US" dirty="0"/>
              <a:t>Priority Funding </a:t>
            </a:r>
            <a:r>
              <a:rPr lang="en-US" dirty="0" smtClean="0"/>
              <a:t>certification</a:t>
            </a:r>
            <a:endParaRPr lang="en-US" dirty="0"/>
          </a:p>
          <a:p>
            <a:pPr lvl="2"/>
            <a:r>
              <a:rPr lang="en-US" dirty="0" smtClean="0"/>
              <a:t>Funded according to original received date</a:t>
            </a:r>
          </a:p>
          <a:p>
            <a:pPr marL="777240" lvl="2" indent="0">
              <a:buNone/>
            </a:pPr>
            <a:endParaRPr lang="en-US" sz="2000" dirty="0" smtClean="0"/>
          </a:p>
          <a:p>
            <a:r>
              <a:rPr lang="en-US" sz="2000" i="1" dirty="0" smtClean="0"/>
              <a:t>Fund Release Authorization </a:t>
            </a:r>
            <a:r>
              <a:rPr lang="en-US" sz="2000" dirty="0" smtClean="0"/>
              <a:t>(Form SAB 50-05) must be submitted to the OPSC within 90 days</a:t>
            </a:r>
          </a:p>
          <a:p>
            <a:pPr lvl="2"/>
            <a:r>
              <a:rPr lang="en-US" dirty="0" smtClean="0"/>
              <a:t>If a valid form is not submitted, the project will be placed at the bottom of the Unfunded List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7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3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Funding: Current Round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76470"/>
              </p:ext>
            </p:extLst>
          </p:nvPr>
        </p:nvGraphicFramePr>
        <p:xfrm>
          <a:off x="762000" y="16383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19200"/>
            <a:ext cx="762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dirty="0" smtClean="0"/>
              <a:t>Total Received: $637.6 Million, 119 Projects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5006" y="5568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Filing Period Began: July 11, 2012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Filing Period Ended: August 9, 2012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Certifications Expire: January 8, 2013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8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7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Hardship Review – Process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Streamline the Financial Hardship (FH) Review process </a:t>
            </a:r>
          </a:p>
          <a:p>
            <a:r>
              <a:rPr lang="en-US" dirty="0" smtClean="0"/>
              <a:t>Created FH Checklists to standardized documentation requested in a FH review</a:t>
            </a:r>
          </a:p>
          <a:p>
            <a:r>
              <a:rPr lang="en-US" dirty="0" smtClean="0"/>
              <a:t>Two-tier FH review process </a:t>
            </a:r>
          </a:p>
          <a:p>
            <a:pPr lvl="1"/>
            <a:r>
              <a:rPr lang="en-US" dirty="0" smtClean="0"/>
              <a:t>Phase 1 – Review of qualifying criteria for FH status (COEs automatically qualify)</a:t>
            </a:r>
          </a:p>
          <a:p>
            <a:pPr lvl="1"/>
            <a:r>
              <a:rPr lang="en-US" dirty="0" smtClean="0"/>
              <a:t>Phase 2 – Review of available funds</a:t>
            </a:r>
          </a:p>
          <a:p>
            <a:r>
              <a:rPr lang="en-US" dirty="0" smtClean="0"/>
              <a:t>Reminder Letters are sent to District/COE of upcoming deadlines for document submittal</a:t>
            </a:r>
          </a:p>
          <a:p>
            <a:r>
              <a:rPr lang="en-US" dirty="0" smtClean="0"/>
              <a:t>On-Site and Conference Call outreach for District/COE is available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267200" y="6400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9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64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2124</TotalTime>
  <Words>1196</Words>
  <Application>Microsoft Office PowerPoint</Application>
  <PresentationFormat>On-screen Show (4:3)</PresentationFormat>
  <Paragraphs>209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Adjacency</vt:lpstr>
      <vt:lpstr>Visio</vt:lpstr>
      <vt:lpstr>School Facility Program Update</vt:lpstr>
      <vt:lpstr>Today’s Discussion</vt:lpstr>
      <vt:lpstr>COE Apportionments</vt:lpstr>
      <vt:lpstr>COE Funding by Region </vt:lpstr>
      <vt:lpstr>Priority Funding: Background</vt:lpstr>
      <vt:lpstr>2013 Priority Funding Round Timelines</vt:lpstr>
      <vt:lpstr>Priority Funding: What to Expect</vt:lpstr>
      <vt:lpstr>Priority Funding: Current Round</vt:lpstr>
      <vt:lpstr>Financial Hardship Review – Process Improvements</vt:lpstr>
      <vt:lpstr>Financial Hardship Review Statistics</vt:lpstr>
      <vt:lpstr>Financial Hardship Re-Review</vt:lpstr>
      <vt:lpstr>Financial Hardship Webinars</vt:lpstr>
      <vt:lpstr>Financial Hardship Team</vt:lpstr>
      <vt:lpstr>Audit Subcommittee</vt:lpstr>
      <vt:lpstr>Review of Proposed Process</vt:lpstr>
      <vt:lpstr>Review of Proposed Process</vt:lpstr>
      <vt:lpstr>Next Steps</vt:lpstr>
      <vt:lpstr>Questions?</vt:lpstr>
    </vt:vector>
  </TitlesOfParts>
  <Company>Department of General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Facility Program Update</dc:title>
  <dc:creator>Brode, Laurel@DGS</dc:creator>
  <cp:lastModifiedBy>Ryan, Joel@DGS</cp:lastModifiedBy>
  <cp:revision>126</cp:revision>
  <cp:lastPrinted>2012-09-23T16:12:37Z</cp:lastPrinted>
  <dcterms:created xsi:type="dcterms:W3CDTF">2012-08-30T19:16:49Z</dcterms:created>
  <dcterms:modified xsi:type="dcterms:W3CDTF">2012-09-25T15:06:54Z</dcterms:modified>
</cp:coreProperties>
</file>